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T Sans Narrow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702662-D1D7-4E52-80B5-B2FFE138E328}">
  <a:tblStyle styleId="{BF702662-D1D7-4E52-80B5-B2FFE138E3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dca28fc1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dca28fc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ca28fc1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ca28fc1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ca28fc1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ca28fc1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dca28fc1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dca28fc1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a28fc1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dca28fc1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ca28fc1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dca28fc1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dca28fc1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dca28fc1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b35d02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eb35d02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可能做法：更多timestep、兩次diffusion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dca28fc1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dca28fc1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4dfe7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84dfe7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如何做到condition的generation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spicify問題在模型訓練的方法、模型的架構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dca28fc1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dca28fc1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20e5e69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20e5e69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Show the images diffuse with different time steps, and briefly describe their differences.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6755246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675524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dca28fc1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dca28fc1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dca28fc1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dca28fc1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8497b0e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8497b0e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0ca0279c8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0ca0279c8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待捕上Links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0ca0279c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0ca0279c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待確認Deadline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dca28fc1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dca28fc1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10e2e4c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10e2e4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dca28fc1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dca28fc1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dca28fc1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dca28fc1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dca28fc1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dca28fc1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dca28fc1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dca28fc1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priority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dca28fc1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dca28fc1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dca28fc1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dca28fc1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ca28fc1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ca28fc1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ol.ntu.edu.tw/courses/24108/discussion_topics/18291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arxiv.org/abs/2006.11239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most.gov.tw/most/attachments/9149925d-ec63-40b0-8ec8-c583008a43c1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peech.ee.ntu.edu.tw/~hylee/ml/2023-spring.php" TargetMode="External"/><Relationship Id="rId4" Type="http://schemas.openxmlformats.org/officeDocument/2006/relationships/hyperlink" Target="https://cool.ntu.edu.tw/courses/24108" TargetMode="External"/><Relationship Id="rId5" Type="http://schemas.openxmlformats.org/officeDocument/2006/relationships/hyperlink" Target="https://ml.ee.ntu.edu.tw/home" TargetMode="External"/><Relationship Id="rId6" Type="http://schemas.openxmlformats.org/officeDocument/2006/relationships/hyperlink" Target="https://drive.google.com/file/d/17HLsW3I210Lj7lR-8RUkXm8g3uBfSi-4/view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lucidrains/stylegan2-pytorc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2006.11239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rypko.ai/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HW6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ML TAs mlta-2023-spring@googlegroups.com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&amp; Submit format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Crypko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Dataset link is in the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Dataset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There are 71,314 pictures in the 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You can use additional data to increase the performance*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7392625" y="1729550"/>
            <a:ext cx="10800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faces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|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|__0.jpg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|__1.jpg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|__2.jpg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1926800" y="4682925"/>
            <a:ext cx="811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*If you use additional data, please keep the relevant data and we reserve the right to verify additional data.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266325"/>
            <a:ext cx="85206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You should generate </a:t>
            </a:r>
            <a:r>
              <a:rPr b="1" lang="zh-TW"/>
              <a:t>1000</a:t>
            </a:r>
            <a:r>
              <a:rPr lang="zh-TW"/>
              <a:t> images, and name each image </a:t>
            </a:r>
            <a:r>
              <a:rPr b="1" lang="zh-TW"/>
              <a:t>&lt;number&gt;</a:t>
            </a:r>
            <a:r>
              <a:rPr lang="zh-TW"/>
              <a:t>.jpg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e.g. 1.jpg, 2.jpg, … , 1000.jpg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</a:t>
            </a:r>
            <a:r>
              <a:rPr b="1" lang="zh-TW">
                <a:solidFill>
                  <a:srgbClr val="FF0000"/>
                </a:solidFill>
              </a:rPr>
              <a:t>tar</a:t>
            </a:r>
            <a:r>
              <a:rPr lang="zh-TW"/>
              <a:t> to compress your images, and name the file with </a:t>
            </a:r>
            <a:r>
              <a:rPr b="1" lang="zh-TW">
                <a:solidFill>
                  <a:srgbClr val="FF0000"/>
                </a:solidFill>
              </a:rPr>
              <a:t>.tgz</a:t>
            </a:r>
            <a:r>
              <a:rPr lang="zh-TW"/>
              <a:t> as extension.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 untarred files should not contain the folder.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 compressing code is provided in the sample code.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Sample script: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cd &lt;the images folder&gt; &amp;&amp; tar -zcvf ../images.tgz *.jpg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 folder containing your generated images </a:t>
            </a:r>
            <a:r>
              <a:rPr b="1" lang="zh-TW"/>
              <a:t>should only contain 1000 images.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2516700" y="3250725"/>
            <a:ext cx="58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JudgeBoi Rules (1/2)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do limit the number of connections and request rate for each IP.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If you cannot access the website temporarily, please wait a moment.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system can be very busy as the deadline approaches.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If this prevents uploads, we do not offer additional submission opportunities.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Please do not attempt to attack JudgeBoi.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Every </a:t>
            </a:r>
            <a:r>
              <a:rPr b="1" lang="zh-TW"/>
              <a:t>Saturday</a:t>
            </a:r>
            <a:r>
              <a:rPr lang="zh-TW"/>
              <a:t> from </a:t>
            </a:r>
            <a:r>
              <a:rPr b="1" lang="zh-TW"/>
              <a:t>6:00 to 9:00</a:t>
            </a:r>
            <a:r>
              <a:rPr lang="zh-TW"/>
              <a:t> is our system maintenance time.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For any JudgeBoi issues, please post on NTUCOOL discussion.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Discussion Link: 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https://cool.ntu.edu.tw/courses/24108/discussion_topics/182915</a:t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JudgeBoi Rules (2/2)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 submission quota per day, reset at </a:t>
            </a:r>
            <a:r>
              <a:rPr b="1" lang="zh-TW">
                <a:solidFill>
                  <a:srgbClr val="FF0000"/>
                </a:solidFill>
              </a:rPr>
              <a:t>midnight</a:t>
            </a:r>
            <a:r>
              <a:rPr lang="zh-TW"/>
              <a:t>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Guest users have no quota.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Only *.tgz file is allowed, file size should be smaller than </a:t>
            </a:r>
            <a:r>
              <a:rPr b="1" lang="zh-TW"/>
              <a:t>2MB</a:t>
            </a:r>
            <a:r>
              <a:rPr lang="zh-TW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Please DO NOT directly upload the anime pictures from internet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Leaderboard: JudgeBoi (4%)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Code submission: NTU COOL (2%)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Report submission: Gradescope (4%)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Leaderboard</a:t>
            </a:r>
            <a:endParaRPr/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952500" y="20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{BF702662-D1D7-4E52-80B5-B2FFE138E328}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FID score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AFD rate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Simple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FID ≤ 30000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AFD ≥ 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Medium</a:t>
                      </a:r>
                      <a:r>
                        <a:rPr lang="zh-TW"/>
                        <a:t>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FID ≤ 12000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AFD ≥ 0.4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Strong</a:t>
                      </a:r>
                      <a:r>
                        <a:rPr lang="zh-TW"/>
                        <a:t>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FID ≤ 10000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AFD ≥ 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Boss </a:t>
                      </a:r>
                      <a:r>
                        <a:rPr lang="zh-TW"/>
                        <a:t>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FID ≤ 9000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AFD ≥ 0.6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p28"/>
          <p:cNvSpPr txBox="1"/>
          <p:nvPr/>
        </p:nvSpPr>
        <p:spPr>
          <a:xfrm>
            <a:off x="2411850" y="4236450"/>
            <a:ext cx="432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Deadline: </a:t>
            </a:r>
            <a:r>
              <a:rPr b="1" lang="zh-TW" sz="2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2023/4/21 23:59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Leaderboard</a:t>
            </a:r>
            <a:endParaRPr/>
          </a:p>
        </p:txBody>
      </p:sp>
      <p:graphicFrame>
        <p:nvGraphicFramePr>
          <p:cNvPr id="207" name="Google Shape;207;p29"/>
          <p:cNvGraphicFramePr/>
          <p:nvPr/>
        </p:nvGraphicFramePr>
        <p:xfrm>
          <a:off x="311700" y="196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{BF702662-D1D7-4E52-80B5-B2FFE138E328}</a:tableStyleId>
              </a:tblPr>
              <a:tblGrid>
                <a:gridCol w="2280025"/>
                <a:gridCol w="3400375"/>
                <a:gridCol w="2840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Baseline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Suggestion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Estimated time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Simple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Just Run Sample 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1hr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Medium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data augmentation, More Timestep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3hr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Strong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Model Arch, Variance Scheduler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6hr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Boss baseline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styleGAN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8hr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NTU COOL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Compress the code, and submit to NTU COOL, the format is show below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Ex: &lt;student_id&gt;_hw6.zip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Only submit the code you use, </a:t>
            </a:r>
            <a:r>
              <a:rPr lang="zh-TW">
                <a:solidFill>
                  <a:srgbClr val="FF0000"/>
                </a:solidFill>
              </a:rPr>
              <a:t>do not submit other files (model ,data…)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Deadline: 2023/4/21 23:59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Gradescope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questions: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Sample </a:t>
            </a:r>
            <a:r>
              <a:rPr b="1" lang="zh-TW"/>
              <a:t>5</a:t>
            </a:r>
            <a:r>
              <a:rPr lang="zh-TW"/>
              <a:t> images and show the progressive generation. Then, briefly describe their differences in different time steps.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zh-TW"/>
              <a:t>Canonical diffusion model (DDPM) is slow during inference, Denoising Diffusion Implicit Model (DDIM) is at least 10 times faster than DDPM during inference, and preserve the qualities.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Please describe the differences of training,  inference process, and the generated images of the two models respectively. Briefly explain why DDIM is faster.</a:t>
            </a:r>
            <a:endParaRPr/>
          </a:p>
        </p:txBody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Task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Dataset &amp; Submit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Submission &amp; Grading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Useful information</a:t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Gradescope – Question 1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Sample </a:t>
            </a:r>
            <a:r>
              <a:rPr b="1" lang="zh-TW"/>
              <a:t>5</a:t>
            </a:r>
            <a:r>
              <a:rPr lang="zh-TW"/>
              <a:t> images and show the progressive generation. Then, briefly describe their differences in different time steps.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25" y="2116650"/>
            <a:ext cx="8213002" cy="2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6364800" y="4682925"/>
            <a:ext cx="24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4"/>
              </a:rPr>
              <a:t>https://arxiv.org/abs/2006.11239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Gradescope – Question 2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Canonical</a:t>
            </a:r>
            <a:r>
              <a:rPr lang="zh-TW"/>
              <a:t> </a:t>
            </a:r>
            <a:r>
              <a:rPr lang="zh-TW"/>
              <a:t>diffusion</a:t>
            </a:r>
            <a:r>
              <a:rPr lang="zh-TW"/>
              <a:t> model (DDPM) is slow during inference, Denoising Diffusion Implicit Model (DDIM) is </a:t>
            </a:r>
            <a:r>
              <a:rPr lang="zh-TW"/>
              <a:t>at least 10 times </a:t>
            </a:r>
            <a:r>
              <a:rPr lang="zh-TW"/>
              <a:t>faster than DDPM during inference, and preserve the qualities.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Please describe the differences of training,  inference process, and the generated images of the two models respectively. Briefly explain why DDIM is faster.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&amp; Grading - Gradescope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Report submission: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Submit the files on gradescope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>
                <a:solidFill>
                  <a:srgbClr val="FF0000"/>
                </a:solidFill>
              </a:rPr>
              <a:t>Deadline: 2023/4/21 23:59</a:t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Regulations</a:t>
            </a:r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</a:t>
            </a:r>
            <a:r>
              <a:rPr b="1" lang="zh-TW"/>
              <a:t>NOT</a:t>
            </a:r>
            <a:r>
              <a:rPr lang="zh-TW"/>
              <a:t> plagiarize, if you use any other resource, you should cite it in the reference.(*)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should </a:t>
            </a:r>
            <a:r>
              <a:rPr b="1" lang="zh-TW"/>
              <a:t>NOT</a:t>
            </a:r>
            <a:r>
              <a:rPr lang="zh-TW"/>
              <a:t> modify your prediction files manually.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</a:t>
            </a:r>
            <a:r>
              <a:rPr b="1" lang="zh-TW"/>
              <a:t>NOT</a:t>
            </a:r>
            <a:r>
              <a:rPr lang="zh-TW"/>
              <a:t> share codes or prediction files with any living creatures.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Do </a:t>
            </a:r>
            <a:r>
              <a:rPr b="1" lang="zh-TW"/>
              <a:t>NOT</a:t>
            </a:r>
            <a:r>
              <a:rPr lang="zh-TW"/>
              <a:t> use any approaches to submit your results more than 5 times a day. Do </a:t>
            </a:r>
            <a:r>
              <a:rPr b="1" lang="zh-TW"/>
              <a:t>NOT</a:t>
            </a:r>
            <a:r>
              <a:rPr lang="zh-TW"/>
              <a:t> use pre-trained models.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Your assignment will </a:t>
            </a:r>
            <a:r>
              <a:rPr lang="zh-TW">
                <a:solidFill>
                  <a:srgbClr val="FF0000"/>
                </a:solidFill>
              </a:rPr>
              <a:t>not be graded</a:t>
            </a:r>
            <a:r>
              <a:rPr lang="zh-TW"/>
              <a:t> and your </a:t>
            </a:r>
            <a:r>
              <a:rPr lang="zh-TW">
                <a:solidFill>
                  <a:srgbClr val="FF0000"/>
                </a:solidFill>
              </a:rPr>
              <a:t>final grade x 0.9</a:t>
            </a:r>
            <a:r>
              <a:rPr lang="zh-TW"/>
              <a:t> if you violate any of the above rules.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Prof. Lee &amp; TAs preserve the rights to change the rules &amp; grades.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311700" y="45690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spcBef>
                <a:spcPts val="1019"/>
              </a:spcBef>
              <a:spcAft>
                <a:spcPts val="0"/>
              </a:spcAft>
              <a:buNone/>
            </a:pPr>
            <a:r>
              <a:rPr lang="zh-TW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TW">
                <a:latin typeface="MS PGothic"/>
                <a:ea typeface="MS PGothic"/>
                <a:cs typeface="MS PGothic"/>
                <a:sym typeface="MS PGothic"/>
              </a:rPr>
              <a:t>*</a:t>
            </a:r>
            <a:r>
              <a:rPr lang="zh-TW"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zh-TW" u="sng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Academic Ethics Guidelines for Researchers by the Ministry of Science and Technology (MOST)</a:t>
            </a:r>
            <a:endParaRPr/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Notice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助教們會優先回答NTU Cool討論區上的問題，如果同學的問題不涉及作業答案或隱私，請同學們善用NTU Cool討論區。若真的需要私下詢問助教，再以信件開頭[hw6]寄到助教信箱。</a:t>
            </a:r>
            <a:endParaRPr/>
          </a:p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Links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Course Website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4"/>
              </a:rPr>
              <a:t>NTU COOL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5"/>
              </a:rPr>
              <a:t>JudgeBoi</a:t>
            </a:r>
            <a:r>
              <a:rPr lang="zh-TW" sz="2000"/>
              <a:t>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Gradescope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6"/>
              </a:rPr>
              <a:t>sample_code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Deadline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Leaderboard: JudgeBoi 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2023/04/21 23:59 (UTC+8)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Code submission: NTU COOL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2023/04/21 23:59 (UTC+8)</a:t>
            </a:r>
            <a:endParaRPr sz="2000"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/>
              <a:t>Report submission: Gradescope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2023/04/21 23:59 (UTC+8)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Useful information</a:t>
            </a:r>
            <a:endParaRPr/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Link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秘密武器</a:t>
            </a:r>
            <a:endParaRPr/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Diffusion Model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</a:t>
            </a:r>
            <a:r>
              <a:rPr lang="zh-TW"/>
              <a:t>roject some random variables into specific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Diffusion Process: forward process and reverse process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2158212" y="2571750"/>
            <a:ext cx="4979400" cy="1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63" y="2806447"/>
            <a:ext cx="6830674" cy="14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 rot="10800000">
            <a:off x="2158212" y="4316675"/>
            <a:ext cx="4979400" cy="1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676050" y="2171550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Reverse: Denoising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466950" y="4551375"/>
            <a:ext cx="23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Forward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: Adding noise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6358875" y="4474425"/>
            <a:ext cx="25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https://arxiv.org/abs/2006.11239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Anime face generation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Input: random number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Output: Anime 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Implementation requirement: Diffusion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Target: generate 1000 anime face images</a:t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3829538" y="3392375"/>
            <a:ext cx="356700" cy="1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308088" y="2920475"/>
            <a:ext cx="1174500" cy="112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Diffusion Model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604438" y="3392375"/>
            <a:ext cx="356700" cy="17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788" y="30242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5500" y="302427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Evaluation metrics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FID (Frechet Inception Distance) score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Use another model to create features for real and fake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Calculate the Frechet distance between distribution of two features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1111550" y="2904675"/>
            <a:ext cx="1164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Real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111550" y="3749175"/>
            <a:ext cx="11640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Fake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(Generate by yourself)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>
            <a:off x="2348950" y="310477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2348950" y="41648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/>
          <p:nvPr/>
        </p:nvSpPr>
        <p:spPr>
          <a:xfrm>
            <a:off x="2766613" y="3042825"/>
            <a:ext cx="1174500" cy="112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Inception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Net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378375" y="2904675"/>
            <a:ext cx="1164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4023400" y="310477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4023400" y="41648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4378375" y="3964725"/>
            <a:ext cx="1164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979625" y="2904675"/>
            <a:ext cx="1164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mean, std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>
            <a:off x="5624650" y="310477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5624650" y="41648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 txBox="1"/>
          <p:nvPr/>
        </p:nvSpPr>
        <p:spPr>
          <a:xfrm>
            <a:off x="5979625" y="3964725"/>
            <a:ext cx="11640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mean, std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7248275" y="3603825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8"/>
          <p:cNvSpPr/>
          <p:nvPr/>
        </p:nvSpPr>
        <p:spPr>
          <a:xfrm>
            <a:off x="7580863" y="3104775"/>
            <a:ext cx="1174500" cy="1122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Frechet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</a:rPr>
              <a:t>distance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Task introduction - Evaluation metrics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AFD (Anime face detection) rate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To detect how many anime faces in your submission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The higher, the better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&amp; Summit format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 &amp; Submit format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Crypko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Website which can generate anime face by yourself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Thanks Arvin Liu </a:t>
            </a:r>
            <a:r>
              <a:rPr lang="zh-TW"/>
              <a:t>for </a:t>
            </a:r>
            <a:r>
              <a:rPr lang="zh-TW"/>
              <a:t>collecting the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3"/>
              </a:rPr>
              <a:t>Website Link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150" y="2615625"/>
            <a:ext cx="5064852" cy="24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